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0" r:id="rId2"/>
    <p:sldId id="426" r:id="rId3"/>
    <p:sldId id="427" r:id="rId4"/>
    <p:sldId id="416" r:id="rId5"/>
    <p:sldId id="415" r:id="rId6"/>
    <p:sldId id="407" r:id="rId7"/>
    <p:sldId id="404" r:id="rId8"/>
    <p:sldId id="442" r:id="rId9"/>
    <p:sldId id="38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E61"/>
    <a:srgbClr val="000000"/>
    <a:srgbClr val="DDDDDD"/>
    <a:srgbClr val="99CC00"/>
    <a:srgbClr val="1966B3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58" y="66"/>
      </p:cViewPr>
      <p:guideLst>
        <p:guide orient="horz" pos="22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anose="020B0604030504040204" pitchFamily="34" charset="0"/>
              </a:rPr>
              <a:t>LOGO</a:t>
            </a:r>
          </a:p>
        </p:txBody>
      </p:sp>
      <p:grpSp>
        <p:nvGrpSpPr>
          <p:cNvPr id="3103" name="Group 31"/>
          <p:cNvGrpSpPr/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5" name="Group 33"/>
            <p:cNvGrpSpPr/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9" name="Group 37"/>
            <p:cNvGrpSpPr/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3" name="Group 41"/>
            <p:cNvGrpSpPr/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7" name="Group 45"/>
            <p:cNvGrpSpPr/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1" name="Group 49"/>
            <p:cNvGrpSpPr/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5" name="Group 53"/>
            <p:cNvGrpSpPr/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9" name="Group 57"/>
            <p:cNvGrpSpPr/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33" name="Group 61"/>
            <p:cNvGrpSpPr/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B3D18F-DA74-40A4-A501-DD0EE0332F93}" type="slidenum">
              <a:rPr lang="en-US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402E8B-997A-4423-8B4F-14FA53D39EFB}" type="slidenum">
              <a:rPr lang="en-US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FBF022A-2357-4969-BEC7-2C00BC07B295}" type="slidenum">
              <a:rPr lang="en-US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006019-FB14-4B90-A56B-4342EE5FA382}" type="slidenum">
              <a:rPr lang="en-US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192D8-DED6-4AA5-AA6A-0F57A7282831}" type="slidenum">
              <a:rPr lang="en-US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14B1C3-B5D2-4C09-B17E-FF2954985357}" type="slidenum">
              <a:rPr lang="en-US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71A612-B457-4434-B202-EFB9E28AEF7C}" type="slidenum">
              <a:rPr lang="en-US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B938D-D70E-4E46-BD6B-3BA4E28A1EEC}" type="slidenum">
              <a:rPr lang="en-US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20D5FB-09BF-4266-9868-3D80AB2C64FF}" type="slidenum">
              <a:rPr lang="en-US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0A0B6-C014-4AAC-BD96-5C366210C8B5}" type="slidenum">
              <a:rPr lang="en-US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CD1E3A-9D4A-47E0-BEC5-6AE30DD3B10B}" type="slidenum">
              <a:rPr lang="en-US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B968EC4-8FA2-4FC8-9A97-54665927B075}" type="slidenum">
              <a:rPr lang="en-US"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128" name="Group 104"/>
          <p:cNvGrpSpPr/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0" name="Group 106"/>
            <p:cNvGrpSpPr/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4" name="Group 110"/>
            <p:cNvGrpSpPr/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8" name="Group 114"/>
            <p:cNvGrpSpPr/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2" name="Group 118"/>
            <p:cNvGrpSpPr/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6" name="Group 122"/>
            <p:cNvGrpSpPr/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0" name="Group 126"/>
            <p:cNvGrpSpPr/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4" name="Group 130"/>
            <p:cNvGrpSpPr/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8" name="Group 134"/>
            <p:cNvGrpSpPr/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ma"/><Relationship Id="rId7" Type="http://schemas.openxmlformats.org/officeDocument/2006/relationships/image" Target="../media/image3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ma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3.wma"/><Relationship Id="rId7" Type="http://schemas.openxmlformats.org/officeDocument/2006/relationships/image" Target="../media/image11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audio" Target="../media/media4.wma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openxmlformats.org/officeDocument/2006/relationships/image" Target="../media/image24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4.png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media8.wma"/><Relationship Id="rId7" Type="http://schemas.openxmlformats.org/officeDocument/2006/relationships/image" Target="../media/image29.jpeg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365" y="3409950"/>
            <a:ext cx="8298180" cy="19386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 - MONG MUỐN</a:t>
            </a:r>
          </a:p>
          <a:p>
            <a:r>
              <a:rPr lang="en-US" sz="3600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RA QUYẾT ĐỊNH CHI TIÊU</a:t>
            </a:r>
          </a:p>
          <a:p>
            <a:r>
              <a:rPr lang="en-US" sz="3600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304800"/>
            <a:ext cx="4209241" cy="1693981"/>
            <a:chOff x="2349611" y="517315"/>
            <a:chExt cx="4209241" cy="1693981"/>
          </a:xfrm>
        </p:grpSpPr>
        <p:sp>
          <p:nvSpPr>
            <p:cNvPr id="35" name="Rounded Rectangle 9"/>
            <p:cNvSpPr/>
            <p:nvPr/>
          </p:nvSpPr>
          <p:spPr>
            <a:xfrm rot="168783">
              <a:off x="2349611" y="641905"/>
              <a:ext cx="4209241" cy="1196323"/>
            </a:xfrm>
            <a:prstGeom prst="roundRect">
              <a:avLst/>
            </a:prstGeom>
            <a:gradFill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>
              <a:solidFill>
                <a:schemeClr val="accent2"/>
              </a:solidFill>
            </a:ln>
            <a:effectLst>
              <a:innerShdw blurRad="381000" dist="431800" dir="18960000">
                <a:schemeClr val="tx1">
                  <a:alpha val="77000"/>
                </a:schemeClr>
              </a:innerShdw>
            </a:effectLst>
            <a:scene3d>
              <a:camera prst="isometricOffAxis1Right"/>
              <a:lightRig rig="threePt" dir="t"/>
            </a:scene3d>
            <a:sp3d>
              <a:bevelT w="0" h="12700"/>
              <a:bevelB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21276536">
              <a:off x="3197183" y="517315"/>
              <a:ext cx="2981510" cy="1693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TÀI CHÍNH</a:t>
              </a:r>
              <a:endPara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507365" y="2665095"/>
            <a:ext cx="168465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2" name="Picture 1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45" y="327025"/>
            <a:ext cx="4165600" cy="3082925"/>
          </a:xfrm>
          <a:prstGeom prst="rect">
            <a:avLst/>
          </a:prstGeom>
        </p:spPr>
      </p:pic>
      <p:pic>
        <p:nvPicPr>
          <p:cNvPr id="3" name="Picture 2" descr="sav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695" y="1953260"/>
            <a:ext cx="2508250" cy="1356995"/>
          </a:xfrm>
          <a:prstGeom prst="rect">
            <a:avLst/>
          </a:prstGeom>
        </p:spPr>
      </p:pic>
      <p:pic>
        <p:nvPicPr>
          <p:cNvPr id="14" name="Content Placeholder 13" descr="Need-want-demand_mo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040" y="5348605"/>
            <a:ext cx="2323465" cy="12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5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6585" y="4535805"/>
            <a:ext cx="3108960" cy="2033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90" y="856615"/>
            <a:ext cx="26289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189730"/>
            <a:ext cx="3119120" cy="2286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02285" y="949325"/>
            <a:ext cx="2363470" cy="154749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303145" y="1397635"/>
            <a:ext cx="4822825" cy="35504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</a:rPr>
              <a:t>Nhu cầu</a:t>
            </a:r>
            <a:r>
              <a:rPr lang="en-US" sz="26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0">
                <a:latin typeface="Times New Roman" panose="02020603050405020304" pitchFamily="18" charset="0"/>
                <a:ea typeface="SimSun" panose="02010600030101010101" pitchFamily="2" charset="-122"/>
              </a:rPr>
              <a:t>là những gì cơ bản cần thiết nhất để chúng ta có thể tồn tại, sinh sống và phát triển. Nhu cầu chính là cái ta </a:t>
            </a:r>
            <a:r>
              <a:rPr 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2600" b="1" i="1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0">
                <a:latin typeface="Times New Roman" panose="02020603050405020304" pitchFamily="18" charset="0"/>
                <a:ea typeface="SimSun" panose="02010600030101010101" pitchFamily="2" charset="-122"/>
              </a:rPr>
              <a:t>trong cuộc sống.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122555"/>
            <a:ext cx="7447915" cy="563245"/>
          </a:xfr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/>
              <a:t>I. PHÂN BIỆT NHU CẦU VÀ MONG MUỐN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4"/>
    </mc:Choice>
    <mc:Fallback xmlns="">
      <p:transition spd="slow" advTm="50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0" grpId="0" bldLvl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110" y="4667250"/>
            <a:ext cx="2946400" cy="1961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75" y="941705"/>
            <a:ext cx="2876550" cy="159067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2501900" y="1870075"/>
            <a:ext cx="3823335" cy="356779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26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Mong muốn</a:t>
            </a:r>
            <a:r>
              <a:rPr lang="en-US" sz="2600" b="0">
                <a:latin typeface="Times New Roman" panose="02020603050405020304" pitchFamily="18" charset="0"/>
                <a:ea typeface="SimSun" panose="02010600030101010101" pitchFamily="2" charset="-122"/>
              </a:rPr>
              <a:t> là những gì làm cho cuộc sống của chúng ta thêm vui và thú vị hơn, là cái ta </a:t>
            </a:r>
            <a:r>
              <a:rPr lang="en-US" sz="2600" b="1" i="1">
                <a:latin typeface="Times New Roman" panose="02020603050405020304" pitchFamily="18" charset="0"/>
                <a:ea typeface="SimSun" panose="02010600030101010101" pitchFamily="2" charset="-122"/>
              </a:rPr>
              <a:t>THÍCH.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76960" y="107950"/>
            <a:ext cx="7247890" cy="563245"/>
          </a:xfr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/>
              <a:t>I. PHÂN BIỆT NHU CẦU VÀ MONG MUỐN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260" y="941705"/>
            <a:ext cx="2762250" cy="176911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73075" y="4780915"/>
            <a:ext cx="2466975" cy="184785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3"/>
    </mc:Choice>
    <mc:Fallback xmlns="">
      <p:transition spd="slow" advTm="49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ải xuống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640" y="1088390"/>
            <a:ext cx="2256155" cy="1247775"/>
          </a:xfrm>
          <a:prstGeom prst="rect">
            <a:avLst/>
          </a:prstGeom>
        </p:spPr>
      </p:pic>
      <p:pic>
        <p:nvPicPr>
          <p:cNvPr id="3" name="Content Placeholder 2" descr="images (1)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6073775" y="2883535"/>
            <a:ext cx="2714625" cy="16859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/>
        </p:nvSpPr>
        <p:spPr>
          <a:xfrm>
            <a:off x="648335" y="85725"/>
            <a:ext cx="7076440" cy="5632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400"/>
              <a:t>I. PHÂN BIỆT NHU CẦU VÀ MONG MUỐN</a:t>
            </a:r>
          </a:p>
        </p:txBody>
      </p:sp>
      <p:pic>
        <p:nvPicPr>
          <p:cNvPr id="4" name="Content Placeholder 3" descr="images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3178175" y="2714625"/>
            <a:ext cx="2895600" cy="158115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095" y="1088390"/>
            <a:ext cx="2638425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3775" y="108839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4954905"/>
            <a:ext cx="2867025" cy="1590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335" y="4945380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925" y="4402455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40" y="2936240"/>
            <a:ext cx="2705100" cy="1695450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44"/>
    </mc:Choice>
    <mc:Fallback xmlns="">
      <p:transition spd="slow" advTm="118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tải xuống (3)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271770" y="1173480"/>
            <a:ext cx="3459480" cy="266255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171575" y="3836035"/>
            <a:ext cx="2871470" cy="2858770"/>
          </a:xfrm>
          <a:prstGeom prst="rect">
            <a:avLst/>
          </a:prstGeom>
        </p:spPr>
      </p:pic>
      <p:sp>
        <p:nvSpPr>
          <p:cNvPr id="11" name="Title 8"/>
          <p:cNvSpPr>
            <a:spLocks noGrp="1"/>
          </p:cNvSpPr>
          <p:nvPr/>
        </p:nvSpPr>
        <p:spPr>
          <a:xfrm>
            <a:off x="648335" y="85725"/>
            <a:ext cx="7076440" cy="5632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dk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400"/>
              <a:t>I. PHÂN BIỆT NHU CẦU VÀ MONG MUỐN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62915" y="1033145"/>
            <a:ext cx="5780405" cy="280262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/>
            <a:r>
              <a:rPr lang="en-US" sz="3200" b="0"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3200" b="1">
                <a:latin typeface="Times New Roman" panose="02020603050405020304" pitchFamily="18" charset="0"/>
                <a:ea typeface="SimSun" panose="02010600030101010101" pitchFamily="2" charset="-122"/>
              </a:rPr>
              <a:t> nhu cầu</a:t>
            </a:r>
            <a:r>
              <a:rPr lang="en-US" sz="3200" b="0">
                <a:latin typeface="Times New Roman" panose="02020603050405020304" pitchFamily="18" charset="0"/>
                <a:ea typeface="SimSun" panose="02010600030101010101" pitchFamily="2" charset="-122"/>
              </a:rPr>
              <a:t> và </a:t>
            </a:r>
            <a:r>
              <a:rPr lang="en-US" sz="3200" b="1">
                <a:latin typeface="Times New Roman" panose="02020603050405020304" pitchFamily="18" charset="0"/>
                <a:ea typeface="SimSun" panose="02010600030101010101" pitchFamily="2" charset="-122"/>
              </a:rPr>
              <a:t>mong muốn</a:t>
            </a:r>
            <a:r>
              <a:rPr lang="en-US" sz="3200" b="0">
                <a:latin typeface="Times New Roman" panose="02020603050405020304" pitchFamily="18" charset="0"/>
                <a:ea typeface="SimSun" panose="02010600030101010101" pitchFamily="2" charset="-122"/>
              </a:rPr>
              <a:t> là một ranh giới rất mỏng manh, vì thế có những lúc chúng ta khó phân biệt và dễ lầm tưởng khi ra quyết định chi tiêu.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845" y="4063365"/>
            <a:ext cx="3748405" cy="249428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20"/>
    </mc:Choice>
    <mc:Fallback xmlns="">
      <p:transition spd="slow" advTm="31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54305"/>
            <a:ext cx="8242935" cy="563245"/>
          </a:xfrm>
          <a:solidFill>
            <a:srgbClr val="FFFF00"/>
          </a:solidFill>
        </p:spPr>
        <p:txBody>
          <a:bodyPr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RA QUYẾT ĐỊNH CHI TIÊU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84550" y="2994025"/>
            <a:ext cx="23749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Cân nhắc xem mua sắm cái gì thuộc về nhu cầu thiết yếu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9110" y="1738630"/>
            <a:ext cx="2515870" cy="9798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9495" y="1738630"/>
            <a:ext cx="2622550" cy="9798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RA QUYẾT ĐỊNH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26130" y="1738630"/>
            <a:ext cx="2520315" cy="9798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CÂN NHẮC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2994025"/>
            <a:ext cx="2294890" cy="297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Khoản nào là nhu cầu, khoản nào là mong muốn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04280" y="2994025"/>
            <a:ext cx="2253615" cy="2971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Quyết định chi tiêu một cách hợp lý</a:t>
            </a:r>
          </a:p>
        </p:txBody>
      </p:sp>
      <p:sp>
        <p:nvSpPr>
          <p:cNvPr id="68615" name="Freeform 68614"/>
          <p:cNvSpPr/>
          <p:nvPr/>
        </p:nvSpPr>
        <p:spPr>
          <a:xfrm rot="12840000">
            <a:off x="2672080" y="764223"/>
            <a:ext cx="903288" cy="1241425"/>
          </a:xfrm>
          <a:custGeom>
            <a:avLst/>
            <a:gdLst/>
            <a:ahLst/>
            <a:cxnLst/>
            <a:rect l="0" t="0" r="0" b="0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gamma/>
                  <a:tint val="63529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 rot="12960000">
            <a:off x="5657215" y="744538"/>
            <a:ext cx="903288" cy="1241425"/>
          </a:xfrm>
          <a:custGeom>
            <a:avLst/>
            <a:gdLst/>
            <a:ahLst/>
            <a:cxnLst/>
            <a:rect l="0" t="0" r="0" b="0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gamma/>
                  <a:tint val="63529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3"/>
    </mc:Choice>
    <mc:Fallback xmlns="">
      <p:transition spd="slow" advTm="29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686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15" y="969645"/>
            <a:ext cx="6179820" cy="3656330"/>
          </a:xfrm>
          <a:prstGeom prst="ellipse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629025" y="4625975"/>
            <a:ext cx="1885950" cy="154305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68615" name="Freeform 68614"/>
          <p:cNvSpPr/>
          <p:nvPr/>
        </p:nvSpPr>
        <p:spPr>
          <a:xfrm rot="5940000">
            <a:off x="2493645" y="4548188"/>
            <a:ext cx="903288" cy="1241425"/>
          </a:xfrm>
          <a:custGeom>
            <a:avLst/>
            <a:gdLst/>
            <a:ahLst/>
            <a:cxnLst/>
            <a:rect l="0" t="0" r="0" b="0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gamma/>
                  <a:tint val="63529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Freeform 68616"/>
          <p:cNvSpPr/>
          <p:nvPr/>
        </p:nvSpPr>
        <p:spPr>
          <a:xfrm rot="16500000" flipH="1">
            <a:off x="5793740" y="4474210"/>
            <a:ext cx="1023620" cy="1166495"/>
          </a:xfrm>
          <a:custGeom>
            <a:avLst/>
            <a:gdLst/>
            <a:ahLst/>
            <a:cxnLst/>
            <a:rect l="0" t="0" r="0" b="0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tint val="31765"/>
                  <a:invGamma/>
                  <a:alpha val="100000"/>
                </a:schemeClr>
              </a:gs>
            </a:gsLst>
            <a:lin ang="0" scaled="1"/>
            <a:tileRect/>
          </a:gradFill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655445" y="173355"/>
            <a:ext cx="554736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b="1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NHU CẦU VÀ MONG MUỐN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80"/>
    </mc:Choice>
    <mc:Fallback xmlns="">
      <p:transition spd="slow" advTm="67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615" grpId="0" animBg="1"/>
      <p:bldP spid="6861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2580" y="79375"/>
            <a:ext cx="3234055" cy="56324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/>
              <a:t>TÌNH HUỐNG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333750" y="3086100"/>
            <a:ext cx="2477135" cy="247713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Content Placeholder 7" descr="onhavanvui_web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739640" y="895350"/>
            <a:ext cx="3935095" cy="2038985"/>
          </a:xfrm>
          <a:prstGeom prst="roundRect">
            <a:avLst/>
          </a:prstGeom>
        </p:spPr>
      </p:pic>
      <p:pic>
        <p:nvPicPr>
          <p:cNvPr id="10" name="Picture 9" descr="08032020anhvirut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895350"/>
            <a:ext cx="3903345" cy="2038350"/>
          </a:xfrm>
          <a:prstGeom prst="roundRect">
            <a:avLst/>
          </a:prstGeom>
        </p:spPr>
      </p:pic>
      <p:pic>
        <p:nvPicPr>
          <p:cNvPr id="11" name="Picture 10" descr="tải xuống (1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100" y="5044440"/>
            <a:ext cx="1660525" cy="1595755"/>
          </a:xfrm>
          <a:prstGeom prst="rect">
            <a:avLst/>
          </a:prstGeom>
        </p:spPr>
      </p:pic>
      <p:pic>
        <p:nvPicPr>
          <p:cNvPr id="12" name="Picture 11" descr="tải xuống (2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4585" y="5067935"/>
            <a:ext cx="2098675" cy="1572260"/>
          </a:xfrm>
          <a:prstGeom prst="roundRect">
            <a:avLst/>
          </a:prstGeom>
        </p:spPr>
      </p:pic>
      <p:sp>
        <p:nvSpPr>
          <p:cNvPr id="13" name="Striped Right Arrow 12"/>
          <p:cNvSpPr/>
          <p:nvPr/>
        </p:nvSpPr>
        <p:spPr>
          <a:xfrm>
            <a:off x="3696335" y="5715000"/>
            <a:ext cx="1752600" cy="838200"/>
          </a:xfrm>
          <a:prstGeom prst="striped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24"/>
    </mc:Choice>
    <mc:Fallback xmlns="">
      <p:transition spd="slow" advTm="69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" y="912495"/>
            <a:ext cx="8284845" cy="57130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09"/>
    </mc:Choice>
    <mc:Fallback xmlns="">
      <p:transition spd="slow" advTm="20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5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1|15.4|0.9|1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5.8|1|2.5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7|10.3|8.8|10.5|25.3|15.9|2.8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4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6|2.2|5.1|0.6|0.7|4.5|0.7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2.5|19.5|1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2|10.2|16.7|1.7|4.1"/>
</p:tagLst>
</file>

<file path=ppt/theme/theme1.xml><?xml version="1.0" encoding="utf-8"?>
<a:theme xmlns:a="http://schemas.openxmlformats.org/drawingml/2006/main" name="bai20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bai20</Template>
  <TotalTime>131</TotalTime>
  <Words>204</Words>
  <Application>Microsoft Office PowerPoint</Application>
  <PresentationFormat>On-screen Show (4:3)</PresentationFormat>
  <Paragraphs>21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Wingdings</vt:lpstr>
      <vt:lpstr>bai20</vt:lpstr>
      <vt:lpstr>PowerPoint Presentation</vt:lpstr>
      <vt:lpstr>I. PHÂN BIỆT NHU CẦU VÀ MONG MUỐN</vt:lpstr>
      <vt:lpstr>I. PHÂN BIỆT NHU CẦU VÀ MONG MUỐN</vt:lpstr>
      <vt:lpstr>PowerPoint Presentation</vt:lpstr>
      <vt:lpstr>PowerPoint Presentation</vt:lpstr>
      <vt:lpstr>II. CÁC BƯỚC RA QUYẾT ĐỊNH CHI TIÊU</vt:lpstr>
      <vt:lpstr>PowerPoint Presentation</vt:lpstr>
      <vt:lpstr>TÌNH HUỐNG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DELL INSPIRON N4010</dc:creator>
  <cp:lastModifiedBy>Admin</cp:lastModifiedBy>
  <cp:revision>678</cp:revision>
  <dcterms:created xsi:type="dcterms:W3CDTF">2014-02-24T11:00:00Z</dcterms:created>
  <dcterms:modified xsi:type="dcterms:W3CDTF">2022-03-14T02:22:18Z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